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3945-F6BC-4AD7-8B04-74AE193398E6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CF690-232E-4E18-A8C3-987F24BFFF0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3945-F6BC-4AD7-8B04-74AE193398E6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CF690-232E-4E18-A8C3-987F24BFF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3945-F6BC-4AD7-8B04-74AE193398E6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CF690-232E-4E18-A8C3-987F24BFF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3945-F6BC-4AD7-8B04-74AE193398E6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CF690-232E-4E18-A8C3-987F24BFF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3945-F6BC-4AD7-8B04-74AE193398E6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CF690-232E-4E18-A8C3-987F24BFFF0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3945-F6BC-4AD7-8B04-74AE193398E6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CF690-232E-4E18-A8C3-987F24BFF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3945-F6BC-4AD7-8B04-74AE193398E6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CF690-232E-4E18-A8C3-987F24BFF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3945-F6BC-4AD7-8B04-74AE193398E6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CF690-232E-4E18-A8C3-987F24BFF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3945-F6BC-4AD7-8B04-74AE193398E6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CF690-232E-4E18-A8C3-987F24BFF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3945-F6BC-4AD7-8B04-74AE193398E6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CF690-232E-4E18-A8C3-987F24BFF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3945-F6BC-4AD7-8B04-74AE193398E6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7BCF690-232E-4E18-A8C3-987F24BFFF0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7DE3945-F6BC-4AD7-8B04-74AE193398E6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7BCF690-232E-4E18-A8C3-987F24BFFF08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lt.oup.com/student/project/level4/unit06/audio?cc=rs&amp;selLanguage=en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r-Latn-RS" dirty="0" smtClean="0"/>
              <a:t>VERBS AND NOUNS</a:t>
            </a:r>
            <a:br>
              <a:rPr lang="sr-Latn-RS" dirty="0" smtClean="0"/>
            </a:br>
            <a:r>
              <a:rPr lang="sr-Latn-RS" dirty="0" smtClean="0"/>
              <a:t>FUTURE TIME CLAUSES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sr-Latn-RS" dirty="0" smtClean="0"/>
              <a:t>UNIT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759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FUTURE TIME CLAUSES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sr-Latn-RS" dirty="0" smtClean="0"/>
          </a:p>
          <a:p>
            <a:r>
              <a:rPr lang="sr-Latn-RS" dirty="0" smtClean="0"/>
              <a:t>Sastoje se od zavisne i nezavisne rečenice koje su odvojene zarezom. U zavisnoj rečenici koristimo Present Simple (ili Continuous), dok u nezavisnoj upotrebljavamo Future Simple (will + infinitive). Primeri: </a:t>
            </a:r>
          </a:p>
          <a:p>
            <a:endParaRPr lang="sr-Latn-RS" dirty="0"/>
          </a:p>
          <a:p>
            <a:r>
              <a:rPr lang="en-US" b="1" dirty="0"/>
              <a:t>When I finish the dishes</a:t>
            </a:r>
            <a:r>
              <a:rPr lang="en-US" dirty="0"/>
              <a:t>, I'll help you with your homework.</a:t>
            </a:r>
            <a:br>
              <a:rPr lang="en-US" dirty="0"/>
            </a:br>
            <a:r>
              <a:rPr lang="en-US" dirty="0"/>
              <a:t>I'll help you with your homework </a:t>
            </a:r>
            <a:r>
              <a:rPr lang="en-US" b="1" dirty="0"/>
              <a:t>when I finish the dishes</a:t>
            </a:r>
            <a:r>
              <a:rPr lang="en-US" dirty="0"/>
              <a:t>.</a:t>
            </a:r>
          </a:p>
          <a:p>
            <a:r>
              <a:rPr lang="en-US" b="1" dirty="0"/>
              <a:t>As soon as I finish the dishes</a:t>
            </a:r>
            <a:r>
              <a:rPr lang="en-US" dirty="0"/>
              <a:t>, I'll help you with your homework.</a:t>
            </a:r>
            <a:br>
              <a:rPr lang="en-US" dirty="0"/>
            </a:br>
            <a:r>
              <a:rPr lang="en-US" dirty="0"/>
              <a:t>I'll help you with your homework </a:t>
            </a:r>
            <a:r>
              <a:rPr lang="en-US" b="1" dirty="0"/>
              <a:t>as soon as I finish the dishes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543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FUTURE TIME CLAUSES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 smtClean="0"/>
          </a:p>
          <a:p>
            <a:r>
              <a:rPr lang="sr-Latn-RS" dirty="0" smtClean="0"/>
              <a:t>Ove rečenice prepoznajemo po nekim od sledećih fraza: as soon as, before, after, while...</a:t>
            </a:r>
          </a:p>
          <a:p>
            <a:endParaRPr lang="sr-Latn-RS" dirty="0"/>
          </a:p>
          <a:p>
            <a:pPr marL="0" indent="0">
              <a:buNone/>
            </a:pPr>
            <a:r>
              <a:rPr lang="en-US" b="1" dirty="0"/>
              <a:t>Before I go home</a:t>
            </a:r>
            <a:r>
              <a:rPr lang="en-US" dirty="0"/>
              <a:t>, I'll finish this report</a:t>
            </a:r>
            <a:r>
              <a:rPr lang="en-US" dirty="0" smtClean="0"/>
              <a:t>.</a:t>
            </a:r>
            <a:endParaRPr lang="sr-Latn-RS" dirty="0" smtClean="0"/>
          </a:p>
          <a:p>
            <a:pPr marL="0" indent="0">
              <a:buNone/>
            </a:pPr>
            <a:r>
              <a:rPr lang="en-US" b="1" dirty="0"/>
              <a:t>As soon as I finish the dishes</a:t>
            </a:r>
            <a:r>
              <a:rPr lang="en-US" dirty="0"/>
              <a:t>, I'll help you with your homework</a:t>
            </a:r>
            <a:r>
              <a:rPr lang="en-US" dirty="0" smtClean="0"/>
              <a:t>.</a:t>
            </a:r>
            <a:endParaRPr lang="sr-Latn-RS" dirty="0" smtClean="0"/>
          </a:p>
          <a:p>
            <a:pPr marL="0" indent="0">
              <a:buNone/>
            </a:pPr>
            <a:r>
              <a:rPr lang="en-US" b="1" dirty="0"/>
              <a:t>While I wait for the bus</a:t>
            </a:r>
            <a:r>
              <a:rPr lang="en-US" dirty="0"/>
              <a:t>, I'll drink my coffee.</a:t>
            </a:r>
            <a:endParaRPr lang="sr-Latn-R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687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FUTURE TIME CLAUSES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sr-Latn-RS" dirty="0" smtClean="0"/>
          </a:p>
          <a:p>
            <a:r>
              <a:rPr lang="sr-Latn-RS" dirty="0" smtClean="0"/>
              <a:t>Poslušaj i pročitaj tekst na strani 70 u udžbeniku. Podvuci sve future time clauses koje prepoznaš. Koja vremena (tenses) vidiš?</a:t>
            </a:r>
          </a:p>
          <a:p>
            <a:endParaRPr lang="sr-Latn-RS" dirty="0"/>
          </a:p>
          <a:p>
            <a:r>
              <a:rPr lang="sr-Latn-RS" dirty="0" smtClean="0"/>
              <a:t>Kada pročitaš tekst, provežbaj zadatke na strani 71. Za vežbanja sa slušanjem, prati sledeći link: 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elt.oup.com/student/project/level4/unit06/audio?cc=rs&amp;selLanguage=en</a:t>
            </a:r>
            <a:endParaRPr lang="sr-Latn-R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204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VERBS AND NOUNS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 smtClean="0"/>
          </a:p>
          <a:p>
            <a:r>
              <a:rPr lang="sr-Latn-RS" dirty="0" smtClean="0"/>
              <a:t>Razliku između različitih vrsta reči odavno znamo, kako u srpskom tako i u engleskom. Sada ćemo se fokusirati na imenice i glagole i pojedine izraze sa njima. </a:t>
            </a:r>
          </a:p>
          <a:p>
            <a:endParaRPr lang="sr-Latn-RS" dirty="0"/>
          </a:p>
          <a:p>
            <a:r>
              <a:rPr lang="sr-Latn-RS" dirty="0" smtClean="0"/>
              <a:t>Pogledaj narandžastu tabelu na strani 73 u udžbeniku. Da li znaš značenja svih reči? Koje reči treba dopisati u prazninama?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170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VERBS AND NOUNS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sr-Latn-RS" dirty="0" smtClean="0"/>
          </a:p>
          <a:p>
            <a:r>
              <a:rPr lang="sr-Latn-RS" dirty="0" smtClean="0"/>
              <a:t>Argue </a:t>
            </a:r>
            <a:r>
              <a:rPr lang="sr-Latn-RS" dirty="0" smtClean="0">
                <a:solidFill>
                  <a:srgbClr val="00B050"/>
                </a:solidFill>
              </a:rPr>
              <a:t>– svađati se </a:t>
            </a:r>
            <a:r>
              <a:rPr lang="sr-Latn-RS" dirty="0" smtClean="0"/>
              <a:t>/// have an argument – </a:t>
            </a:r>
            <a:r>
              <a:rPr lang="sr-Latn-RS" dirty="0" smtClean="0">
                <a:solidFill>
                  <a:srgbClr val="92D050"/>
                </a:solidFill>
              </a:rPr>
              <a:t>svađati se </a:t>
            </a:r>
          </a:p>
          <a:p>
            <a:r>
              <a:rPr lang="sr-Latn-RS" dirty="0" smtClean="0"/>
              <a:t>Discuss – </a:t>
            </a:r>
            <a:r>
              <a:rPr lang="sr-Latn-RS" dirty="0" smtClean="0">
                <a:solidFill>
                  <a:srgbClr val="00B050"/>
                </a:solidFill>
              </a:rPr>
              <a:t>diskutovati</a:t>
            </a:r>
            <a:r>
              <a:rPr lang="sr-Latn-RS" dirty="0" smtClean="0"/>
              <a:t>  /// have a discussion - </a:t>
            </a:r>
            <a:r>
              <a:rPr lang="sr-Latn-RS" dirty="0" smtClean="0">
                <a:solidFill>
                  <a:srgbClr val="92D050"/>
                </a:solidFill>
              </a:rPr>
              <a:t>diskutovati</a:t>
            </a:r>
          </a:p>
          <a:p>
            <a:r>
              <a:rPr lang="sr-Latn-RS" dirty="0" smtClean="0"/>
              <a:t>Decide – </a:t>
            </a:r>
            <a:r>
              <a:rPr lang="sr-Latn-RS" dirty="0" smtClean="0">
                <a:solidFill>
                  <a:srgbClr val="00B050"/>
                </a:solidFill>
              </a:rPr>
              <a:t>odlučiti</a:t>
            </a:r>
            <a:r>
              <a:rPr lang="sr-Latn-RS" dirty="0" smtClean="0"/>
              <a:t> ///make a decision – </a:t>
            </a:r>
            <a:r>
              <a:rPr lang="sr-Latn-RS" dirty="0" smtClean="0">
                <a:solidFill>
                  <a:srgbClr val="92D050"/>
                </a:solidFill>
              </a:rPr>
              <a:t>doneti odluku</a:t>
            </a:r>
          </a:p>
          <a:p>
            <a:r>
              <a:rPr lang="sr-Latn-RS" dirty="0" smtClean="0"/>
              <a:t>Solve – </a:t>
            </a:r>
            <a:r>
              <a:rPr lang="sr-Latn-RS" dirty="0" smtClean="0">
                <a:solidFill>
                  <a:srgbClr val="00B050"/>
                </a:solidFill>
              </a:rPr>
              <a:t>rešiti</a:t>
            </a:r>
            <a:r>
              <a:rPr lang="sr-Latn-RS" dirty="0" smtClean="0"/>
              <a:t> /// make a solution – </a:t>
            </a:r>
            <a:r>
              <a:rPr lang="sr-Latn-RS" dirty="0" smtClean="0">
                <a:solidFill>
                  <a:srgbClr val="92D050"/>
                </a:solidFill>
              </a:rPr>
              <a:t>naći rešenje</a:t>
            </a:r>
          </a:p>
          <a:p>
            <a:r>
              <a:rPr lang="sr-Latn-RS" dirty="0" smtClean="0"/>
              <a:t>Choose – </a:t>
            </a:r>
            <a:r>
              <a:rPr lang="sr-Latn-RS" dirty="0" smtClean="0">
                <a:solidFill>
                  <a:srgbClr val="00B050"/>
                </a:solidFill>
              </a:rPr>
              <a:t>izabrati</a:t>
            </a:r>
            <a:r>
              <a:rPr lang="sr-Latn-RS" dirty="0" smtClean="0"/>
              <a:t>  /// make a choice – </a:t>
            </a:r>
            <a:r>
              <a:rPr lang="sr-Latn-RS" dirty="0" smtClean="0">
                <a:solidFill>
                  <a:srgbClr val="92D050"/>
                </a:solidFill>
              </a:rPr>
              <a:t>napraviti izbor</a:t>
            </a:r>
          </a:p>
          <a:p>
            <a:r>
              <a:rPr lang="sr-Latn-RS" dirty="0" smtClean="0"/>
              <a:t>Agree – </a:t>
            </a:r>
            <a:r>
              <a:rPr lang="sr-Latn-RS" dirty="0" smtClean="0">
                <a:solidFill>
                  <a:srgbClr val="00B050"/>
                </a:solidFill>
              </a:rPr>
              <a:t>složiti se </a:t>
            </a:r>
            <a:r>
              <a:rPr lang="sr-Latn-RS" dirty="0" smtClean="0"/>
              <a:t>/// reach an agreement – </a:t>
            </a:r>
            <a:r>
              <a:rPr lang="sr-Latn-RS" dirty="0" smtClean="0">
                <a:solidFill>
                  <a:srgbClr val="92D050"/>
                </a:solidFill>
              </a:rPr>
              <a:t>postići dogovor</a:t>
            </a:r>
          </a:p>
          <a:p>
            <a:r>
              <a:rPr lang="sr-Latn-RS" dirty="0" smtClean="0"/>
              <a:t>Disagree – </a:t>
            </a:r>
            <a:r>
              <a:rPr lang="sr-Latn-RS" dirty="0" smtClean="0">
                <a:solidFill>
                  <a:srgbClr val="00B050"/>
                </a:solidFill>
              </a:rPr>
              <a:t>ne slagati se </a:t>
            </a:r>
            <a:r>
              <a:rPr lang="sr-Latn-RS" dirty="0" smtClean="0"/>
              <a:t>/// have a disagreement – </a:t>
            </a:r>
            <a:r>
              <a:rPr lang="sr-Latn-RS" dirty="0" smtClean="0">
                <a:solidFill>
                  <a:srgbClr val="92D050"/>
                </a:solidFill>
              </a:rPr>
              <a:t>ne slagati se </a:t>
            </a:r>
          </a:p>
          <a:p>
            <a:endParaRPr lang="sr-Latn-RS" dirty="0"/>
          </a:p>
          <a:p>
            <a:pPr marL="0" indent="0">
              <a:buNone/>
            </a:pPr>
            <a:r>
              <a:rPr lang="sr-Latn-RS" dirty="0" smtClean="0"/>
              <a:t>*prevodi su napisani kako bi se otprilike stekao utisak koja je razlika između upotrebe samo glagola (npr. argue) ili upotrebe fraze sa imenicom (have an argument). Ijedno i drugo se često može prevesti na isti način.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034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VERBS AND NOUNS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 smtClean="0"/>
          </a:p>
          <a:p>
            <a:r>
              <a:rPr lang="sr-Latn-RS" dirty="0" smtClean="0"/>
              <a:t>Pročitaj tekst na strani 72 i popuni praznine u tekstu odgovarajućom rečju. Zapiši eventualne nepoznate reči u svesku. Ukoliko nisi siguran oko izgovora neke reči, poslušaj tekst putem linka sa slajda 4. </a:t>
            </a:r>
          </a:p>
          <a:p>
            <a:endParaRPr lang="sr-Latn-RS" dirty="0"/>
          </a:p>
          <a:p>
            <a:r>
              <a:rPr lang="sr-Latn-RS" dirty="0" smtClean="0"/>
              <a:t>Nakon toga, uraditi zadatke na strani 73.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089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VERBS AND NOUNS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 smtClean="0"/>
          </a:p>
          <a:p>
            <a:r>
              <a:rPr lang="sr-Latn-RS" dirty="0" smtClean="0"/>
              <a:t>Da li znaš još neke primere glagola i fraza sa imenicama koje imaju isto značenje kao primeri navedeni na slajdu 6? Ako ne, pokušaj da pronađeš neke i zapiši ih u svesku. </a:t>
            </a:r>
          </a:p>
          <a:p>
            <a:endParaRPr lang="sr-Latn-RS" dirty="0"/>
          </a:p>
          <a:p>
            <a:r>
              <a:rPr lang="sr-Latn-RS" dirty="0" smtClean="0"/>
              <a:t>Provežbaj lekciju u radnoj svesci. </a:t>
            </a:r>
          </a:p>
        </p:txBody>
      </p:sp>
    </p:spTree>
    <p:extLst>
      <p:ext uri="{BB962C8B-B14F-4D97-AF65-F5344CB8AC3E}">
        <p14:creationId xmlns:p14="http://schemas.microsoft.com/office/powerpoint/2010/main" val="30361932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47</TotalTime>
  <Words>433</Words>
  <Application>Microsoft Office PowerPoint</Application>
  <PresentationFormat>On-screen Show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VERBS AND NOUNS FUTURE TIME CLAUSES </vt:lpstr>
      <vt:lpstr>FUTURE TIME CLAUSES</vt:lpstr>
      <vt:lpstr>FUTURE TIME CLAUSES</vt:lpstr>
      <vt:lpstr>FUTURE TIME CLAUSES</vt:lpstr>
      <vt:lpstr>VERBS AND NOUNS</vt:lpstr>
      <vt:lpstr>VERBS AND NOUNS</vt:lpstr>
      <vt:lpstr>VERBS AND NOUNS</vt:lpstr>
      <vt:lpstr>VERBS AND NOUNS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Aleksandra Bojovic</dc:creator>
  <cp:lastModifiedBy>Aleksandra Bojovic</cp:lastModifiedBy>
  <cp:revision>5</cp:revision>
  <dcterms:created xsi:type="dcterms:W3CDTF">2020-05-22T18:35:35Z</dcterms:created>
  <dcterms:modified xsi:type="dcterms:W3CDTF">2020-05-22T19:23:08Z</dcterms:modified>
</cp:coreProperties>
</file>